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media/image46.png" ContentType="image/png"/>
  <Override PartName="/ppt/media/image45.tif" ContentType="image/tiff"/>
  <Override PartName="/ppt/media/image44.png" ContentType="image/png"/>
  <Override PartName="/ppt/media/image43.png" ContentType="image/png"/>
  <Override PartName="/ppt/media/image42.png" ContentType="image/png"/>
  <Override PartName="/ppt/media/image41.tif" ContentType="image/tiff"/>
  <Override PartName="/ppt/media/image40.png" ContentType="image/png"/>
  <Override PartName="/ppt/media/image37.tif" ContentType="image/tiff"/>
  <Override PartName="/ppt/media/image38.png" ContentType="image/png"/>
  <Override PartName="/ppt/media/image13.png" ContentType="image/png"/>
  <Override PartName="/ppt/media/image12.png" ContentType="image/png"/>
  <Override PartName="/ppt/media/image36.png" ContentType="image/png"/>
  <Override PartName="/ppt/media/image11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7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4.png" ContentType="image/png"/>
  <Override PartName="/ppt/media/image7.png" ContentType="image/png"/>
  <Override PartName="/ppt/media/image6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8.wmf" ContentType="image/x-wmf"/>
  <Override PartName="/ppt/media/image35.png" ContentType="image/png"/>
  <Override PartName="/ppt/media/image10.png" ContentType="image/png"/>
  <Override PartName="/ppt/media/image5.tif" ContentType="image/tiff"/>
  <Override PartName="/ppt/media/image39.png" ContentType="image/png"/>
  <Override PartName="/ppt/media/image14.png" ContentType="image/png"/>
  <Override PartName="/ppt/media/image9.tif" ContentType="image/tiff"/>
  <Override PartName="/ppt/media/hdphoto2.wdp" ContentType="image/vnd.ms-photo"/>
  <Override PartName="/ppt/media/image32.png" ContentType="image/png"/>
  <Override PartName="/ppt/media/image2.tif" ContentType="image/tiff"/>
  <Override PartName="/ppt/media/hdphoto1.wdp" ContentType="image/vnd.ms-photo"/>
  <Override PartName="/ppt/media/image16.tif" ContentType="image/tiff"/>
  <Override PartName="/ppt/media/image21.tif" ContentType="image/tiff"/>
  <Override PartName="/ppt/media/image25.tif" ContentType="image/tiff"/>
  <Override PartName="/ppt/media/image29.tif" ContentType="image/tiff"/>
  <Override PartName="/ppt/media/image33.tif" ContentType="image/tiff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444444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704672A-07F2-48F4-890B-11D859294664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5DB2185-2DD6-48B8-B0E9-40A89F7AF35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85723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285840" y="2931480"/>
            <a:ext cx="85723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856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5840" y="293148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8560" y="293148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84200" y="120024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82920" y="120024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285840" y="293148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184200" y="293148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82920" y="2931480"/>
            <a:ext cx="27601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285840" y="1200240"/>
            <a:ext cx="8572320" cy="331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8572320" cy="331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4183200" cy="331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8560" y="1200240"/>
            <a:ext cx="4183200" cy="331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285840" y="-7200"/>
            <a:ext cx="8572320" cy="398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8560" y="1200240"/>
            <a:ext cx="4183200" cy="331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5840" y="293148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4183200" cy="331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856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8560" y="293148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8584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8560" y="1200240"/>
            <a:ext cx="418320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85840" y="2931480"/>
            <a:ext cx="8572320" cy="158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5000400"/>
            <a:ext cx="1028520" cy="9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 anchorCtr="1"/>
          <a:p>
            <a:pPr>
              <a:lnSpc>
                <a:spcPct val="100000"/>
              </a:lnSpc>
            </a:pPr>
            <a:r>
              <a:rPr b="0" lang="en-IN" sz="600" spc="-1" strike="noStrike">
                <a:solidFill>
                  <a:srgbClr val="7f7f7f"/>
                </a:solidFill>
                <a:latin typeface="Calibri"/>
              </a:rPr>
              <a:t>Internal Use - Confidential</a:t>
            </a:r>
            <a:endParaRPr b="0" lang="en-IN" sz="6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285840" y="-7200"/>
            <a:ext cx="8572320" cy="858960"/>
          </a:xfrm>
          <a:prstGeom prst="rect">
            <a:avLst/>
          </a:prstGeom>
        </p:spPr>
        <p:txBody>
          <a:bodyPr lIns="0" rIns="0" tIns="0" bIns="0" anchor="ctr" anchorCtr="1"/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76ce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285840" y="1200240"/>
            <a:ext cx="8572320" cy="3314520"/>
          </a:xfrm>
          <a:prstGeom prst="rect">
            <a:avLst/>
          </a:prstGeom>
        </p:spPr>
        <p:txBody>
          <a:bodyPr lIns="0" rIns="0" tIns="0" bIns="0"/>
          <a:p>
            <a:pPr marL="171360" indent="-171000">
              <a:lnSpc>
                <a:spcPct val="100000"/>
              </a:lnSpc>
              <a:spcBef>
                <a:spcPts val="1199"/>
              </a:spcBef>
              <a:buClr>
                <a:srgbClr val="80808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Master text styles</a:t>
            </a:r>
            <a:endParaRPr b="0" lang="en-US" sz="1800" spc="-1" strike="noStrike">
              <a:solidFill>
                <a:srgbClr val="444444"/>
              </a:solidFill>
              <a:latin typeface="Arial"/>
            </a:endParaRPr>
          </a:p>
          <a:p>
            <a:pPr lvl="1" marL="514440" indent="-1710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/>
              <a:buChar char="–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400" spc="-1" strike="noStrike">
              <a:solidFill>
                <a:srgbClr val="444444"/>
              </a:solidFill>
              <a:latin typeface="Arial"/>
            </a:endParaRPr>
          </a:p>
          <a:p>
            <a:pPr lvl="2" marL="799920" indent="-11376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/>
              <a:buChar char="▪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100" spc="-1" strike="noStrike">
              <a:solidFill>
                <a:srgbClr val="444444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image" Target="../media/image3.png"/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tif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wmf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50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52" name="Picture 25" descr=""/>
          <p:cNvPicPr/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53" name="CustomShape 5"/>
          <p:cNvSpPr/>
          <p:nvPr/>
        </p:nvSpPr>
        <p:spPr>
          <a:xfrm>
            <a:off x="626040" y="2511360"/>
            <a:ext cx="6871680" cy="474120"/>
          </a:xfrm>
          <a:prstGeom prst="rect">
            <a:avLst/>
          </a:prstGeom>
          <a:noFill/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  <a:spcAft>
                <a:spcPts val="1199"/>
              </a:spcAft>
            </a:pPr>
            <a:r>
              <a:rPr b="0" lang="en-IN" sz="2800" spc="-97" strike="noStrike">
                <a:solidFill>
                  <a:srgbClr val="f2f2f2"/>
                </a:solidFill>
                <a:latin typeface="Arial"/>
              </a:rPr>
              <a:t>Persistence with Spring Data REST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" name="CustomShape 6"/>
          <p:cNvSpPr/>
          <p:nvPr/>
        </p:nvSpPr>
        <p:spPr>
          <a:xfrm>
            <a:off x="623520" y="1898280"/>
            <a:ext cx="7896600" cy="730440"/>
          </a:xfrm>
          <a:prstGeom prst="rect">
            <a:avLst/>
          </a:prstGeom>
          <a:noFill/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1" lang="en-IN" sz="4200" spc="-97" strike="noStrike">
                <a:solidFill>
                  <a:srgbClr val="f2f2f2"/>
                </a:solidFill>
                <a:latin typeface="Arial"/>
              </a:rPr>
              <a:t>Cloud Native Applications</a:t>
            </a:r>
            <a:endParaRPr b="0" lang="en-IN" sz="4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58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59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REST, what happens?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10" descr=""/>
          <p:cNvPicPr/>
          <p:nvPr/>
        </p:nvPicPr>
        <p:blipFill>
          <a:blip r:embed="rId4"/>
          <a:stretch/>
        </p:blipFill>
        <p:spPr>
          <a:xfrm>
            <a:off x="2461320" y="957960"/>
            <a:ext cx="4196880" cy="344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5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68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69" name="CustomShape 5"/>
          <p:cNvSpPr/>
          <p:nvPr/>
        </p:nvSpPr>
        <p:spPr>
          <a:xfrm>
            <a:off x="205920" y="2574720"/>
            <a:ext cx="840996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IN" sz="3200" spc="-1" strike="noStrike" cap="all">
                <a:solidFill>
                  <a:srgbClr val="f2f2f2"/>
                </a:solidFill>
                <a:latin typeface="Arial"/>
                <a:ea typeface="Arial"/>
              </a:rPr>
              <a:t>Lab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59" name="CustomShape 4"/>
          <p:cNvSpPr/>
          <p:nvPr/>
        </p:nvSpPr>
        <p:spPr>
          <a:xfrm>
            <a:off x="0" y="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61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62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63" name="CustomShape 6"/>
          <p:cNvSpPr/>
          <p:nvPr/>
        </p:nvSpPr>
        <p:spPr>
          <a:xfrm>
            <a:off x="457200" y="1108080"/>
            <a:ext cx="8452800" cy="13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Provides a </a:t>
            </a:r>
            <a:r>
              <a:rPr b="0" i="1" lang="en-IN" sz="1400" spc="-1" strike="noStrike" u="sng">
                <a:solidFill>
                  <a:srgbClr val="f2f2f2"/>
                </a:solidFill>
                <a:uFillTx/>
                <a:latin typeface="Arial"/>
              </a:rPr>
              <a:t>familiar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 and </a:t>
            </a:r>
            <a:r>
              <a:rPr b="0" i="1" lang="en-IN" sz="1400" spc="-1" strike="noStrike" u="sng">
                <a:solidFill>
                  <a:srgbClr val="f2f2f2"/>
                </a:solidFill>
                <a:uFillTx/>
                <a:latin typeface="Arial"/>
              </a:rPr>
              <a:t>consistent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, Spring-based programming model for data access while still retaining the special traits of the underlying data store.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It makes it </a:t>
            </a:r>
            <a:r>
              <a:rPr b="0" i="1" lang="en-IN" sz="1400" spc="-1" strike="noStrike" u="sng">
                <a:solidFill>
                  <a:srgbClr val="f2f2f2"/>
                </a:solidFill>
                <a:uFillTx/>
                <a:latin typeface="Arial"/>
              </a:rPr>
              <a:t>easy to use 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data access technologies, relational and non-relational databases, map-reduce frameworks, and cloud-based data services.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4" name="CustomShape 7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Picture 11" descr=""/>
          <p:cNvPicPr/>
          <p:nvPr/>
        </p:nvPicPr>
        <p:blipFill>
          <a:blip r:embed="rId4"/>
          <a:stretch/>
        </p:blipFill>
        <p:spPr>
          <a:xfrm>
            <a:off x="640080" y="2755080"/>
            <a:ext cx="7579080" cy="76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70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72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73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JPA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457200" y="1108080"/>
            <a:ext cx="267156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Add the Spring Data JPA starter to our pom.xml file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8"/>
          <p:cNvSpPr/>
          <p:nvPr/>
        </p:nvSpPr>
        <p:spPr>
          <a:xfrm>
            <a:off x="457200" y="2256120"/>
            <a:ext cx="267156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Sprinkle a database connector into our pom.xml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77" name="Picture 12" descr=""/>
          <p:cNvPicPr/>
          <p:nvPr/>
        </p:nvPicPr>
        <p:blipFill>
          <a:blip r:embed="rId4"/>
          <a:stretch/>
        </p:blipFill>
        <p:spPr>
          <a:xfrm>
            <a:off x="3340080" y="2256120"/>
            <a:ext cx="3885840" cy="1117080"/>
          </a:xfrm>
          <a:prstGeom prst="rect">
            <a:avLst/>
          </a:prstGeom>
          <a:ln>
            <a:noFill/>
          </a:ln>
        </p:spPr>
      </p:pic>
      <p:pic>
        <p:nvPicPr>
          <p:cNvPr id="78" name="Picture 13" descr=""/>
          <p:cNvPicPr/>
          <p:nvPr/>
        </p:nvPicPr>
        <p:blipFill>
          <a:blip r:embed="rId5"/>
          <a:stretch/>
        </p:blipFill>
        <p:spPr>
          <a:xfrm>
            <a:off x="3340080" y="1018440"/>
            <a:ext cx="5625720" cy="850680"/>
          </a:xfrm>
          <a:prstGeom prst="rect">
            <a:avLst/>
          </a:prstGeom>
          <a:ln>
            <a:noFill/>
          </a:ln>
        </p:spPr>
      </p:pic>
      <p:pic>
        <p:nvPicPr>
          <p:cNvPr id="79" name="Picture 14" descr=""/>
          <p:cNvPicPr/>
          <p:nvPr/>
        </p:nvPicPr>
        <p:blipFill>
          <a:blip r:embed="rId6"/>
          <a:stretch/>
        </p:blipFill>
        <p:spPr>
          <a:xfrm>
            <a:off x="3340080" y="3677760"/>
            <a:ext cx="4051080" cy="659880"/>
          </a:xfrm>
          <a:prstGeom prst="rect">
            <a:avLst/>
          </a:prstGeom>
          <a:ln>
            <a:noFill/>
          </a:ln>
        </p:spPr>
      </p:pic>
      <p:sp>
        <p:nvSpPr>
          <p:cNvPr id="80" name="CustomShape 9"/>
          <p:cNvSpPr/>
          <p:nvPr/>
        </p:nvSpPr>
        <p:spPr>
          <a:xfrm>
            <a:off x="457200" y="3576960"/>
            <a:ext cx="2671560" cy="93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Sprinkle a little @EnableJpaRepositories annotation into our Spring Boot application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81" name="Picture 16" descr=""/>
          <p:cNvPicPr/>
          <p:nvPr/>
        </p:nvPicPr>
        <p:blipFill>
          <a:blip r:embed="rId7"/>
          <a:stretch/>
        </p:blipFill>
        <p:spPr>
          <a:xfrm>
            <a:off x="3043080" y="3677760"/>
            <a:ext cx="2625480" cy="61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86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88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89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JPA, @Entity &amp; Repository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457200" y="1108080"/>
            <a:ext cx="297648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Let’s create an @Entity to manage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8"/>
          <p:cNvSpPr/>
          <p:nvPr/>
        </p:nvSpPr>
        <p:spPr>
          <a:xfrm>
            <a:off x="457200" y="2256120"/>
            <a:ext cx="267156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9"/>
          <p:cNvSpPr/>
          <p:nvPr/>
        </p:nvSpPr>
        <p:spPr>
          <a:xfrm>
            <a:off x="439560" y="3139920"/>
            <a:ext cx="2001240" cy="14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Let’s create a JPA Repository to manage our @Entity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94" name="Picture 13" descr=""/>
          <p:cNvPicPr/>
          <p:nvPr/>
        </p:nvPicPr>
        <p:blipFill>
          <a:blip r:embed="rId4"/>
          <a:stretch/>
        </p:blipFill>
        <p:spPr>
          <a:xfrm>
            <a:off x="3533040" y="960120"/>
            <a:ext cx="4990680" cy="2373840"/>
          </a:xfrm>
          <a:prstGeom prst="rect">
            <a:avLst/>
          </a:prstGeom>
          <a:ln>
            <a:noFill/>
          </a:ln>
        </p:spPr>
      </p:pic>
      <p:pic>
        <p:nvPicPr>
          <p:cNvPr id="95" name="Picture 14" descr=""/>
          <p:cNvPicPr/>
          <p:nvPr/>
        </p:nvPicPr>
        <p:blipFill>
          <a:blip r:embed="rId5"/>
          <a:stretch/>
        </p:blipFill>
        <p:spPr>
          <a:xfrm>
            <a:off x="1719720" y="3751560"/>
            <a:ext cx="7289280" cy="63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02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03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REST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7"/>
          <p:cNvSpPr/>
          <p:nvPr/>
        </p:nvSpPr>
        <p:spPr>
          <a:xfrm>
            <a:off x="457200" y="1012320"/>
            <a:ext cx="822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03040">
              <a:lnSpc>
                <a:spcPct val="100000"/>
              </a:lnSpc>
            </a:pP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Goal is to provide a solid foundation on which to expose </a:t>
            </a:r>
            <a:r>
              <a:rPr b="1" i="1" lang="en-IN" sz="1800" spc="-1" strike="noStrike" u="sng">
                <a:solidFill>
                  <a:srgbClr val="f2f2f2"/>
                </a:solidFill>
                <a:uFillTx/>
                <a:latin typeface="Arial"/>
              </a:rPr>
              <a:t>CRUD</a:t>
            </a: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 repositories to our </a:t>
            </a:r>
            <a:r>
              <a:rPr b="0" i="1" lang="en-IN" sz="1800" spc="-1" strike="noStrike" u="sng">
                <a:solidFill>
                  <a:srgbClr val="f2f2f2"/>
                </a:solidFill>
                <a:uFillTx/>
                <a:latin typeface="Arial"/>
              </a:rPr>
              <a:t>repository managing entities</a:t>
            </a: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 using plain </a:t>
            </a:r>
            <a:r>
              <a:rPr b="1" i="1" lang="en-IN" sz="1800" spc="-1" strike="noStrike" u="sng">
                <a:solidFill>
                  <a:srgbClr val="f2f2f2"/>
                </a:solidFill>
                <a:uFillTx/>
                <a:latin typeface="Arial"/>
              </a:rPr>
              <a:t>HTTP REST</a:t>
            </a:r>
            <a:r>
              <a:rPr b="1" lang="en-IN" sz="1800" spc="-1" strike="noStrike">
                <a:solidFill>
                  <a:srgbClr val="f2f2f2"/>
                </a:solidFill>
                <a:latin typeface="Arial"/>
              </a:rPr>
              <a:t> </a:t>
            </a:r>
            <a:r>
              <a:rPr b="0" lang="en-IN" sz="1800" spc="-1" strike="noStrike">
                <a:solidFill>
                  <a:srgbClr val="f2f2f2"/>
                </a:solidFill>
                <a:latin typeface="Arial"/>
              </a:rPr>
              <a:t>semantics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6" name="Picture 11" descr=""/>
          <p:cNvPicPr/>
          <p:nvPr/>
        </p:nvPicPr>
        <p:blipFill>
          <a:blip r:embed="rId4"/>
          <a:stretch/>
        </p:blipFill>
        <p:spPr>
          <a:xfrm>
            <a:off x="3266280" y="2890440"/>
            <a:ext cx="5562360" cy="914040"/>
          </a:xfrm>
          <a:prstGeom prst="rect">
            <a:avLst/>
          </a:prstGeom>
          <a:ln>
            <a:noFill/>
          </a:ln>
        </p:spPr>
      </p:pic>
      <p:sp>
        <p:nvSpPr>
          <p:cNvPr id="107" name="CustomShape 8"/>
          <p:cNvSpPr/>
          <p:nvPr/>
        </p:nvSpPr>
        <p:spPr>
          <a:xfrm>
            <a:off x="457200" y="2997720"/>
            <a:ext cx="2671560" cy="6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Add a dash of Spring Data REST starter into our pom.xml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3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14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15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REST, what happens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Picture 10" descr=""/>
          <p:cNvPicPr/>
          <p:nvPr/>
        </p:nvPicPr>
        <p:blipFill>
          <a:blip r:embed="rId4"/>
          <a:stretch/>
        </p:blipFill>
        <p:spPr>
          <a:xfrm>
            <a:off x="4363200" y="995760"/>
            <a:ext cx="4536360" cy="3515040"/>
          </a:xfrm>
          <a:prstGeom prst="rect">
            <a:avLst/>
          </a:prstGeom>
          <a:ln>
            <a:noFill/>
          </a:ln>
        </p:spPr>
      </p:pic>
      <p:sp>
        <p:nvSpPr>
          <p:cNvPr id="118" name="CustomShape 7"/>
          <p:cNvSpPr/>
          <p:nvPr/>
        </p:nvSpPr>
        <p:spPr>
          <a:xfrm>
            <a:off x="152280" y="996480"/>
            <a:ext cx="4002840" cy="366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88880" indent="-285480">
              <a:lnSpc>
                <a:spcPct val="15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For this repository, Spring Data REST exposes a resource collection at “/cities”</a:t>
            </a:r>
            <a:endParaRPr b="0" lang="en-IN" sz="1400" spc="-1" strike="noStrike">
              <a:latin typeface="Arial"/>
            </a:endParaRPr>
          </a:p>
          <a:p>
            <a:pPr marL="488880" indent="-285480">
              <a:lnSpc>
                <a:spcPct val="15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Context path is </a:t>
            </a:r>
            <a:r>
              <a:rPr b="0" lang="en-IN" sz="1400" spc="-1" strike="noStrike" u="sng">
                <a:solidFill>
                  <a:srgbClr val="f2f2f2"/>
                </a:solidFill>
                <a:uFillTx/>
                <a:latin typeface="Arial"/>
              </a:rPr>
              <a:t>derived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 from the </a:t>
            </a:r>
            <a:r>
              <a:rPr b="0" i="1" lang="en-IN" sz="1400" spc="-1" strike="noStrike">
                <a:solidFill>
                  <a:srgbClr val="f2f2f2"/>
                </a:solidFill>
                <a:latin typeface="Arial"/>
              </a:rPr>
              <a:t>un-capitalized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, </a:t>
            </a:r>
            <a:r>
              <a:rPr b="0" i="1" lang="en-IN" sz="1400" spc="-1" strike="noStrike">
                <a:solidFill>
                  <a:srgbClr val="f2f2f2"/>
                </a:solidFill>
                <a:latin typeface="Arial"/>
              </a:rPr>
              <a:t>pluralized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, </a:t>
            </a:r>
            <a:r>
              <a:rPr b="0" i="1" lang="en-IN" sz="1400" spc="-1" strike="noStrike">
                <a:solidFill>
                  <a:srgbClr val="f2f2f2"/>
                </a:solidFill>
                <a:latin typeface="Arial"/>
              </a:rPr>
              <a:t>simple class name</a:t>
            </a: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 of the domain class being managed</a:t>
            </a:r>
            <a:endParaRPr b="0" lang="en-IN" sz="1400" spc="-1" strike="noStrike">
              <a:latin typeface="Arial"/>
            </a:endParaRPr>
          </a:p>
          <a:p>
            <a:pPr marL="488880" indent="-285480">
              <a:lnSpc>
                <a:spcPct val="150000"/>
              </a:lnSpc>
              <a:spcBef>
                <a:spcPts val="751"/>
              </a:spcBef>
              <a:buClr>
                <a:srgbClr val="f2f2f2"/>
              </a:buClr>
              <a:buFont typeface="Arial"/>
              <a:buChar char="•"/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Exposes an item resource for each of these items managed by the repository under the URI template /cities/{id}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4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25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26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Support Search, or findBy*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7"/>
          <p:cNvSpPr/>
          <p:nvPr/>
        </p:nvSpPr>
        <p:spPr>
          <a:xfrm>
            <a:off x="192960" y="1036440"/>
            <a:ext cx="803628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Add some search methods using @RestResource to our CityRepository class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29" name="Picture 11" descr=""/>
          <p:cNvPicPr/>
          <p:nvPr/>
        </p:nvPicPr>
        <p:blipFill>
          <a:blip r:embed="rId4"/>
          <a:stretch/>
        </p:blipFill>
        <p:spPr>
          <a:xfrm>
            <a:off x="721440" y="1625760"/>
            <a:ext cx="7507800" cy="254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3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5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36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457200" y="320040"/>
            <a:ext cx="822924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f2f2f2"/>
                </a:solidFill>
                <a:latin typeface="Arial"/>
              </a:rPr>
              <a:t>Spring Data REST, what happens?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152280" y="996480"/>
            <a:ext cx="2631240" cy="21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03040">
              <a:lnSpc>
                <a:spcPct val="20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2f2f2"/>
                </a:solidFill>
                <a:latin typeface="Arial"/>
              </a:rPr>
              <a:t>For this repository, we now see search methods when we hit the /{repository}/search endpoint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751"/>
              </a:spcBef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140" name="Picture 11" descr=""/>
          <p:cNvPicPr/>
          <p:nvPr/>
        </p:nvPicPr>
        <p:blipFill>
          <a:blip r:embed="rId4"/>
          <a:stretch/>
        </p:blipFill>
        <p:spPr>
          <a:xfrm>
            <a:off x="3152880" y="1013400"/>
            <a:ext cx="5675760" cy="30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85840" y="228600"/>
            <a:ext cx="8572320" cy="38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 anchorCtr="1"/>
          <a:p>
            <a:endParaRPr b="0" lang="en-US" sz="18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285840" y="1200240"/>
            <a:ext cx="8572320" cy="3314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2100" spc="-1" strike="noStrike">
              <a:solidFill>
                <a:srgbClr val="444444"/>
              </a:solid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419720" y="2419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Content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45" name="CustomShape 4"/>
          <p:cNvSpPr/>
          <p:nvPr/>
        </p:nvSpPr>
        <p:spPr>
          <a:xfrm>
            <a:off x="0" y="-8280"/>
            <a:ext cx="9143640" cy="515088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6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02280" y="4838760"/>
            <a:ext cx="1078560" cy="140040"/>
          </a:xfrm>
          <a:prstGeom prst="rect">
            <a:avLst/>
          </a:prstGeom>
          <a:ln>
            <a:noFill/>
          </a:ln>
        </p:spPr>
      </p:pic>
      <p:pic>
        <p:nvPicPr>
          <p:cNvPr id="147" name="Picture 25" descr=""/>
          <p:cNvPicPr/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colorTemp="11500"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391680" y="4724640"/>
            <a:ext cx="598680" cy="140040"/>
          </a:xfrm>
          <a:prstGeom prst="rect">
            <a:avLst/>
          </a:prstGeom>
          <a:ln>
            <a:noFill/>
          </a:ln>
        </p:spPr>
      </p:pic>
      <p:sp>
        <p:nvSpPr>
          <p:cNvPr id="148" name="CustomShape 5"/>
          <p:cNvSpPr/>
          <p:nvPr/>
        </p:nvSpPr>
        <p:spPr>
          <a:xfrm>
            <a:off x="457200" y="320040"/>
            <a:ext cx="82292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</a:pPr>
            <a:r>
              <a:rPr b="0" lang="en-IN" sz="2800" spc="-1" strike="noStrike">
                <a:solidFill>
                  <a:srgbClr val="0076ce"/>
                </a:solidFill>
                <a:latin typeface="Arial"/>
              </a:rPr>
              <a:t>Spring Data REST, Custom Queries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3749040" y="2212560"/>
            <a:ext cx="5079600" cy="229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7"/>
          <p:cNvSpPr/>
          <p:nvPr/>
        </p:nvSpPr>
        <p:spPr>
          <a:xfrm>
            <a:off x="152280" y="1270800"/>
            <a:ext cx="8371440" cy="10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751"/>
              </a:spcBef>
            </a:pPr>
            <a:r>
              <a:rPr b="0" lang="en-IN" sz="1400" spc="-1" strike="noStrike">
                <a:solidFill>
                  <a:srgbClr val="ffd25e"/>
                </a:solidFill>
                <a:latin typeface="Arial"/>
              </a:rPr>
              <a:t>Add a method “findByStateCode” to our CityRepository that defines an custom query using @Query notation and takes an @Param argument for the stateCode</a:t>
            </a:r>
            <a:endParaRPr b="0" lang="en-IN" sz="1400" spc="-1" strike="noStrike">
              <a:latin typeface="Arial"/>
            </a:endParaRPr>
          </a:p>
        </p:txBody>
      </p:sp>
      <p:pic>
        <p:nvPicPr>
          <p:cNvPr id="151" name="Picture 11" descr=""/>
          <p:cNvPicPr/>
          <p:nvPr/>
        </p:nvPicPr>
        <p:blipFill>
          <a:blip r:embed="rId4"/>
          <a:stretch/>
        </p:blipFill>
        <p:spPr>
          <a:xfrm>
            <a:off x="688320" y="2631600"/>
            <a:ext cx="7340400" cy="4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28714</TotalTime>
  <Application>LibreOffice/6.0.7.3$Linux_X86_64 LibreOffice_project/00m0$Build-3</Application>
  <Words>305</Words>
  <Paragraphs>31</Paragraphs>
  <Company>BCom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2015-10-05T21:15:00Z</dcterms:created>
  <dc:creator>Robert Brough</dc:creator>
  <dc:description/>
  <dc:language>en-IN</dc:language>
  <cp:lastModifiedBy/>
  <dcterms:modified xsi:type="dcterms:W3CDTF">2019-09-06T13:16:18Z</dcterms:modified>
  <cp:revision>291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BCom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7de70ee2-0cb4-4d60-aee5-75ef2c4c8a90_Application">
    <vt:lpwstr>Microsoft Azure Information Protection</vt:lpwstr>
  </property>
  <property fmtid="{D5CDD505-2E9C-101B-9397-08002B2CF9AE}" pid="9" name="MSIP_Label_7de70ee2-0cb4-4d60-aee5-75ef2c4c8a90_Enabled">
    <vt:lpwstr>True</vt:lpwstr>
  </property>
  <property fmtid="{D5CDD505-2E9C-101B-9397-08002B2CF9AE}" pid="10" name="MSIP_Label_7de70ee2-0cb4-4d60-aee5-75ef2c4c8a90_Extended_MSFT_Method">
    <vt:lpwstr>Manual</vt:lpwstr>
  </property>
  <property fmtid="{D5CDD505-2E9C-101B-9397-08002B2CF9AE}" pid="11" name="MSIP_Label_7de70ee2-0cb4-4d60-aee5-75ef2c4c8a90_Name">
    <vt:lpwstr>Internal Use</vt:lpwstr>
  </property>
  <property fmtid="{D5CDD505-2E9C-101B-9397-08002B2CF9AE}" pid="12" name="MSIP_Label_7de70ee2-0cb4-4d60-aee5-75ef2c4c8a90_Owner">
    <vt:lpwstr>Nilanjan.Roy@emc.com</vt:lpwstr>
  </property>
  <property fmtid="{D5CDD505-2E9C-101B-9397-08002B2CF9AE}" pid="13" name="MSIP_Label_7de70ee2-0cb4-4d60-aee5-75ef2c4c8a90_SetDate">
    <vt:lpwstr>2019-07-17T06:57:48.8760232Z</vt:lpwstr>
  </property>
  <property fmtid="{D5CDD505-2E9C-101B-9397-08002B2CF9AE}" pid="14" name="MSIP_Label_7de70ee2-0cb4-4d60-aee5-75ef2c4c8a90_SiteId">
    <vt:lpwstr>945c199a-83a2-4e80-9f8c-5a91be5752dd</vt:lpwstr>
  </property>
  <property fmtid="{D5CDD505-2E9C-101B-9397-08002B2CF9AE}" pid="15" name="MSIP_Label_da6fab74-d5af-4af7-a9a4-78d84655a626_Application">
    <vt:lpwstr>Microsoft Azure Information Protection</vt:lpwstr>
  </property>
  <property fmtid="{D5CDD505-2E9C-101B-9397-08002B2CF9AE}" pid="16" name="MSIP_Label_da6fab74-d5af-4af7-a9a4-78d84655a626_Enabled">
    <vt:lpwstr>True</vt:lpwstr>
  </property>
  <property fmtid="{D5CDD505-2E9C-101B-9397-08002B2CF9AE}" pid="17" name="MSIP_Label_da6fab74-d5af-4af7-a9a4-78d84655a626_Extended_MSFT_Method">
    <vt:lpwstr>Manual</vt:lpwstr>
  </property>
  <property fmtid="{D5CDD505-2E9C-101B-9397-08002B2CF9AE}" pid="18" name="MSIP_Label_da6fab74-d5af-4af7-a9a4-78d84655a626_Name">
    <vt:lpwstr>Visual Marking</vt:lpwstr>
  </property>
  <property fmtid="{D5CDD505-2E9C-101B-9397-08002B2CF9AE}" pid="19" name="MSIP_Label_da6fab74-d5af-4af7-a9a4-78d84655a626_Owner">
    <vt:lpwstr>Nilanjan.Roy@emc.com</vt:lpwstr>
  </property>
  <property fmtid="{D5CDD505-2E9C-101B-9397-08002B2CF9AE}" pid="20" name="MSIP_Label_da6fab74-d5af-4af7-a9a4-78d84655a626_Parent">
    <vt:lpwstr>7de70ee2-0cb4-4d60-aee5-75ef2c4c8a90</vt:lpwstr>
  </property>
  <property fmtid="{D5CDD505-2E9C-101B-9397-08002B2CF9AE}" pid="21" name="MSIP_Label_da6fab74-d5af-4af7-a9a4-78d84655a626_SetDate">
    <vt:lpwstr>2019-07-17T06:57:48.8760232Z</vt:lpwstr>
  </property>
  <property fmtid="{D5CDD505-2E9C-101B-9397-08002B2CF9AE}" pid="22" name="MSIP_Label_da6fab74-d5af-4af7-a9a4-78d84655a626_SiteId">
    <vt:lpwstr>945c199a-83a2-4e80-9f8c-5a91be5752dd</vt:lpwstr>
  </property>
  <property fmtid="{D5CDD505-2E9C-101B-9397-08002B2CF9AE}" pid="23" name="Notes">
    <vt:i4>1</vt:i4>
  </property>
  <property fmtid="{D5CDD505-2E9C-101B-9397-08002B2CF9AE}" pid="24" name="PresentationFormat">
    <vt:lpwstr>On-screen Show (16:9)</vt:lpwstr>
  </property>
  <property fmtid="{D5CDD505-2E9C-101B-9397-08002B2CF9AE}" pid="25" name="ScaleCrop">
    <vt:bool>0</vt:bool>
  </property>
  <property fmtid="{D5CDD505-2E9C-101B-9397-08002B2CF9AE}" pid="26" name="ShareDoc">
    <vt:bool>0</vt:bool>
  </property>
  <property fmtid="{D5CDD505-2E9C-101B-9397-08002B2CF9AE}" pid="27" name="Slides">
    <vt:i4>13</vt:i4>
  </property>
  <property fmtid="{D5CDD505-2E9C-101B-9397-08002B2CF9AE}" pid="28" name="aiplabel">
    <vt:lpwstr>Internal Use Visual Marking</vt:lpwstr>
  </property>
</Properties>
</file>